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Chewy"/>
      <p:regular r:id="rId18"/>
    </p:embeddedFont>
    <p:embeddedFont>
      <p:font typeface="Oswald"/>
      <p:regular r:id="rId19"/>
      <p:bold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7.xml"/><Relationship Id="rId22" Type="http://schemas.openxmlformats.org/officeDocument/2006/relationships/font" Target="fonts/OpenSans-bold.fntdata"/><Relationship Id="rId10" Type="http://schemas.openxmlformats.org/officeDocument/2006/relationships/slide" Target="slides/slide6.xml"/><Relationship Id="rId21" Type="http://schemas.openxmlformats.org/officeDocument/2006/relationships/font" Target="fonts/OpenSans-regular.fntdata"/><Relationship Id="rId13" Type="http://schemas.openxmlformats.org/officeDocument/2006/relationships/slide" Target="slides/slide9.xml"/><Relationship Id="rId24" Type="http://schemas.openxmlformats.org/officeDocument/2006/relationships/font" Target="fonts/OpenSans-boldItalic.fntdata"/><Relationship Id="rId12" Type="http://schemas.openxmlformats.org/officeDocument/2006/relationships/slide" Target="slides/slide8.xml"/><Relationship Id="rId23" Type="http://schemas.openxmlformats.org/officeDocument/2006/relationships/font" Target="fonts/Open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Oswald-regular.fntdata"/><Relationship Id="rId6" Type="http://schemas.openxmlformats.org/officeDocument/2006/relationships/slide" Target="slides/slide2.xml"/><Relationship Id="rId18" Type="http://schemas.openxmlformats.org/officeDocument/2006/relationships/font" Target="fonts/Chewy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jpg>
</file>

<file path=ppt/media/image02.jpg>
</file>

<file path=ppt/media/image03.jp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7.png"/><Relationship Id="rId4" Type="http://schemas.openxmlformats.org/officeDocument/2006/relationships/image" Target="../media/image08.pn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png"/><Relationship Id="rId4" Type="http://schemas.openxmlformats.org/officeDocument/2006/relationships/image" Target="../media/image04.png"/><Relationship Id="rId5" Type="http://schemas.openxmlformats.org/officeDocument/2006/relationships/image" Target="../media/image10.png"/><Relationship Id="rId6" Type="http://schemas.openxmlformats.org/officeDocument/2006/relationships/image" Target="../media/image15.png"/><Relationship Id="rId7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youtube.com/v/_NrNARuYb6E" TargetMode="External"/><Relationship Id="rId4" Type="http://schemas.openxmlformats.org/officeDocument/2006/relationships/image" Target="../media/image0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youtube.com/v/hLJ8LMbxJqw" TargetMode="External"/><Relationship Id="rId4" Type="http://schemas.openxmlformats.org/officeDocument/2006/relationships/image" Target="../media/image0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youtube.com/v/uJ5hvyx5-rc" TargetMode="External"/><Relationship Id="rId4" Type="http://schemas.openxmlformats.org/officeDocument/2006/relationships/image" Target="../media/image0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06.png"/><Relationship Id="rId5" Type="http://schemas.openxmlformats.org/officeDocument/2006/relationships/image" Target="../media/image0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3300">
                <a:solidFill>
                  <a:srgbClr val="666666"/>
                </a:solidFill>
                <a:latin typeface="Chewy"/>
                <a:ea typeface="Chewy"/>
                <a:cs typeface="Chewy"/>
                <a:sym typeface="Chewy"/>
              </a:rPr>
              <a:t>Bubble</a:t>
            </a:r>
          </a:p>
        </p:txBody>
      </p:sp>
      <p:pic>
        <p:nvPicPr>
          <p:cNvPr id="55" name="Shape 55"/>
          <p:cNvPicPr preferRelativeResize="0"/>
          <p:nvPr/>
        </p:nvPicPr>
        <p:blipFill rotWithShape="1">
          <a:blip r:embed="rId3">
            <a:alphaModFix/>
          </a:blip>
          <a:srcRect b="40216" l="28303" r="23180" t="0"/>
          <a:stretch/>
        </p:blipFill>
        <p:spPr>
          <a:xfrm rot="1585247">
            <a:off x="7130595" y="1950441"/>
            <a:ext cx="1342984" cy="124261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3842850"/>
            <a:ext cx="8520600" cy="48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" sz="2000">
                <a:latin typeface="Open Sans"/>
                <a:ea typeface="Open Sans"/>
                <a:cs typeface="Open Sans"/>
                <a:sym typeface="Open Sans"/>
              </a:rPr>
              <a:t>eam 4 (Hun-Min Park, Sang-Gyun An, JongMin Jin)</a:t>
            </a:r>
          </a:p>
        </p:txBody>
      </p:sp>
      <p:pic>
        <p:nvPicPr>
          <p:cNvPr id="57" name="Shape 57"/>
          <p:cNvPicPr preferRelativeResize="0"/>
          <p:nvPr/>
        </p:nvPicPr>
        <p:blipFill rotWithShape="1">
          <a:blip r:embed="rId3">
            <a:alphaModFix/>
          </a:blip>
          <a:srcRect b="40216" l="28303" r="23180" t="0"/>
          <a:stretch/>
        </p:blipFill>
        <p:spPr>
          <a:xfrm flipH="1" rot="-1585247">
            <a:off x="670420" y="1950441"/>
            <a:ext cx="1342984" cy="1242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Step 3: Advanced graphics (11/04 ~ 11/16)  </a:t>
            </a:r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Shader</a:t>
            </a:r>
          </a:p>
          <a:p>
            <a:pPr indent="-228600" lvl="1" marL="9144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Lighting for better atmosphere</a:t>
            </a:r>
          </a:p>
          <a:p>
            <a:pPr indent="-228600" lvl="1" marL="9144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Texture for a realistic background</a:t>
            </a: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 b="0" l="14737" r="2699" t="0"/>
          <a:stretch/>
        </p:blipFill>
        <p:spPr>
          <a:xfrm>
            <a:off x="524524" y="2753649"/>
            <a:ext cx="3162825" cy="215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 rotWithShape="1">
          <a:blip r:embed="rId4">
            <a:alphaModFix/>
          </a:blip>
          <a:srcRect b="0" l="0" r="17437" t="0"/>
          <a:stretch/>
        </p:blipFill>
        <p:spPr>
          <a:xfrm>
            <a:off x="3825976" y="2753650"/>
            <a:ext cx="3162825" cy="21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Step 4: alpha ver. (11/18 ~ 11/30)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311700" y="1152475"/>
            <a:ext cx="2818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</a:pPr>
            <a:r>
              <a:rPr lang="en"/>
              <a:t>Game logic</a:t>
            </a:r>
          </a:p>
          <a:p>
            <a:pPr indent="-228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/>
              <a:t>Level design</a:t>
            </a:r>
          </a:p>
          <a:p>
            <a:pPr indent="-2286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/>
              <a:t>Different map</a:t>
            </a:r>
          </a:p>
          <a:p>
            <a:pPr indent="-228600" lvl="2" marL="1371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/>
              <a:t>Obstacles</a:t>
            </a:r>
          </a:p>
          <a:p>
            <a: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/>
              <a:t>UI graphic</a:t>
            </a:r>
          </a:p>
          <a:p>
            <a: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Shape 156"/>
          <p:cNvGrpSpPr/>
          <p:nvPr/>
        </p:nvGrpSpPr>
        <p:grpSpPr>
          <a:xfrm>
            <a:off x="6080224" y="1727135"/>
            <a:ext cx="3063427" cy="3416512"/>
            <a:chOff x="5277500" y="1228174"/>
            <a:chExt cx="3866499" cy="3915325"/>
          </a:xfrm>
        </p:grpSpPr>
        <p:pic>
          <p:nvPicPr>
            <p:cNvPr id="157" name="Shape 15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77499" y="3415100"/>
              <a:ext cx="3866499" cy="1728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Shape 158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>
              <a:off x="5746725" y="1228174"/>
              <a:ext cx="2638274" cy="285217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9" name="Shape 159"/>
          <p:cNvPicPr preferRelativeResize="0"/>
          <p:nvPr/>
        </p:nvPicPr>
        <p:blipFill rotWithShape="1">
          <a:blip r:embed="rId5">
            <a:alphaModFix/>
          </a:blip>
          <a:srcRect b="4085" l="0" r="0" t="0"/>
          <a:stretch/>
        </p:blipFill>
        <p:spPr>
          <a:xfrm>
            <a:off x="4125649" y="2585750"/>
            <a:ext cx="2217925" cy="2221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Step 5: Beta ver. (12/02 ~ 12/13)</a:t>
            </a:r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Validation by user test</a:t>
            </a:r>
          </a:p>
          <a:p>
            <a:pPr indent="-228600" lvl="1" marL="9144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Final improvement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Prepare final presentation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6" name="Shape 166"/>
          <p:cNvPicPr preferRelativeResize="0"/>
          <p:nvPr/>
        </p:nvPicPr>
        <p:blipFill rotWithShape="1">
          <a:blip r:embed="rId3">
            <a:alphaModFix/>
          </a:blip>
          <a:srcRect b="0" l="23476" r="12044" t="0"/>
          <a:stretch/>
        </p:blipFill>
        <p:spPr>
          <a:xfrm>
            <a:off x="5064175" y="1280525"/>
            <a:ext cx="3480775" cy="269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100">
                <a:solidFill>
                  <a:srgbClr val="666666"/>
                </a:solidFill>
                <a:latin typeface="Chewy"/>
                <a:ea typeface="Chewy"/>
                <a:cs typeface="Chewy"/>
                <a:sym typeface="Chewy"/>
              </a:rPr>
              <a:t>Thank U</a:t>
            </a:r>
          </a:p>
        </p:txBody>
      </p:sp>
      <p:pic>
        <p:nvPicPr>
          <p:cNvPr id="172" name="Shape 172"/>
          <p:cNvPicPr preferRelativeResize="0"/>
          <p:nvPr/>
        </p:nvPicPr>
        <p:blipFill rotWithShape="1">
          <a:blip r:embed="rId3">
            <a:alphaModFix/>
          </a:blip>
          <a:srcRect b="40216" l="28303" r="23180" t="0"/>
          <a:stretch/>
        </p:blipFill>
        <p:spPr>
          <a:xfrm rot="1585247">
            <a:off x="7130595" y="1950441"/>
            <a:ext cx="1342984" cy="1242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 rotWithShape="1">
          <a:blip r:embed="rId3">
            <a:alphaModFix/>
          </a:blip>
          <a:srcRect b="40216" l="28303" r="23180" t="0"/>
          <a:stretch/>
        </p:blipFill>
        <p:spPr>
          <a:xfrm flipH="1" rot="-1585247">
            <a:off x="670420" y="1950441"/>
            <a:ext cx="1342984" cy="1242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/>
          <p:cNvPicPr preferRelativeResize="0"/>
          <p:nvPr/>
        </p:nvPicPr>
        <p:blipFill rotWithShape="1">
          <a:blip r:embed="rId3">
            <a:alphaModFix/>
          </a:blip>
          <a:srcRect b="40216" l="28303" r="23180" t="0"/>
          <a:stretch/>
        </p:blipFill>
        <p:spPr>
          <a:xfrm rot="1585252">
            <a:off x="5707059" y="1944693"/>
            <a:ext cx="1987656" cy="18391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" name="Shape 63"/>
          <p:cNvGrpSpPr/>
          <p:nvPr/>
        </p:nvGrpSpPr>
        <p:grpSpPr>
          <a:xfrm>
            <a:off x="3763205" y="577216"/>
            <a:ext cx="1617572" cy="3230097"/>
            <a:chOff x="3689202" y="744518"/>
            <a:chExt cx="1727990" cy="3450589"/>
          </a:xfrm>
        </p:grpSpPr>
        <p:grpSp>
          <p:nvGrpSpPr>
            <p:cNvPr id="64" name="Shape 64"/>
            <p:cNvGrpSpPr/>
            <p:nvPr/>
          </p:nvGrpSpPr>
          <p:grpSpPr>
            <a:xfrm>
              <a:off x="3689202" y="744518"/>
              <a:ext cx="1727990" cy="3450589"/>
              <a:chOff x="4838000" y="1257050"/>
              <a:chExt cx="1658499" cy="3311824"/>
            </a:xfrm>
          </p:grpSpPr>
          <p:pic>
            <p:nvPicPr>
              <p:cNvPr id="65" name="Shape 6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4838000" y="1257050"/>
                <a:ext cx="1658499" cy="331182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6" name="Shape 66"/>
              <p:cNvSpPr/>
              <p:nvPr/>
            </p:nvSpPr>
            <p:spPr>
              <a:xfrm>
                <a:off x="4940800" y="1723375"/>
                <a:ext cx="1452900" cy="2487000"/>
              </a:xfrm>
              <a:prstGeom prst="rect">
                <a:avLst/>
              </a:prstGeom>
              <a:solidFill>
                <a:srgbClr val="EEEEEE"/>
              </a:solidFill>
              <a:ln cap="flat" cmpd="sng" w="9525">
                <a:solidFill>
                  <a:srgbClr val="595959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67" name="Shape 67"/>
            <p:cNvPicPr preferRelativeResize="0"/>
            <p:nvPr/>
          </p:nvPicPr>
          <p:blipFill rotWithShape="1">
            <a:blip r:embed="rId5">
              <a:alphaModFix amt="87000"/>
            </a:blip>
            <a:srcRect b="0" l="47274" r="0" t="0"/>
            <a:stretch/>
          </p:blipFill>
          <p:spPr>
            <a:xfrm>
              <a:off x="3788910" y="1230379"/>
              <a:ext cx="1524494" cy="259131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Shape 6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148913" y="1950598"/>
              <a:ext cx="804498" cy="78914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Shape 6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307172" y="3027105"/>
              <a:ext cx="492449" cy="48304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0" name="Shape 70"/>
            <p:cNvCxnSpPr/>
            <p:nvPr/>
          </p:nvCxnSpPr>
          <p:spPr>
            <a:xfrm rot="10800000">
              <a:off x="4551161" y="2496307"/>
              <a:ext cx="0" cy="695400"/>
            </a:xfrm>
            <a:prstGeom prst="straightConnector1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71" name="Shape 71"/>
            <p:cNvSpPr txBox="1"/>
            <p:nvPr/>
          </p:nvSpPr>
          <p:spPr>
            <a:xfrm>
              <a:off x="4165739" y="1203932"/>
              <a:ext cx="7752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1900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Start </a:t>
              </a:r>
            </a:p>
            <a:p>
              <a:pPr lvl="0" rtl="0" algn="ctr">
                <a:spcBef>
                  <a:spcPts val="0"/>
                </a:spcBef>
                <a:buNone/>
              </a:pPr>
              <a:r>
                <a:rPr lang="en" sz="1900">
                  <a:solidFill>
                    <a:srgbClr val="FFFFFF"/>
                  </a:solidFill>
                  <a:latin typeface="Oswald"/>
                  <a:ea typeface="Oswald"/>
                  <a:cs typeface="Oswald"/>
                  <a:sym typeface="Oswald"/>
                </a:rPr>
                <a:t>Flying</a:t>
              </a:r>
            </a:p>
          </p:txBody>
        </p:sp>
      </p:grpSp>
      <p:sp>
        <p:nvSpPr>
          <p:cNvPr id="72" name="Shape 72"/>
          <p:cNvSpPr txBox="1"/>
          <p:nvPr>
            <p:ph idx="1" type="subTitle"/>
          </p:nvPr>
        </p:nvSpPr>
        <p:spPr>
          <a:xfrm>
            <a:off x="1755900" y="3989875"/>
            <a:ext cx="5632200" cy="1158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500">
                <a:latin typeface="Open Sans"/>
                <a:ea typeface="Open Sans"/>
                <a:cs typeface="Open Sans"/>
                <a:sym typeface="Open Sans"/>
              </a:rPr>
              <a:t>Let’s blow a virtual bubble </a:t>
            </a:r>
            <a:br>
              <a:rPr lang="en" sz="2500"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500">
                <a:latin typeface="Open Sans"/>
                <a:ea typeface="Open Sans"/>
                <a:cs typeface="Open Sans"/>
                <a:sym typeface="Open Sans"/>
              </a:rPr>
              <a:t>as far as you can!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schedule</a:t>
            </a:r>
          </a:p>
        </p:txBody>
      </p:sp>
      <p:cxnSp>
        <p:nvCxnSpPr>
          <p:cNvPr id="78" name="Shape 78"/>
          <p:cNvCxnSpPr>
            <a:endCxn id="79" idx="2"/>
          </p:cNvCxnSpPr>
          <p:nvPr/>
        </p:nvCxnSpPr>
        <p:spPr>
          <a:xfrm>
            <a:off x="1476534" y="2403304"/>
            <a:ext cx="681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0" name="Shape 80"/>
          <p:cNvSpPr/>
          <p:nvPr/>
        </p:nvSpPr>
        <p:spPr>
          <a:xfrm>
            <a:off x="240450" y="1487325"/>
            <a:ext cx="1236000" cy="1832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Step 1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/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Project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Setup</a:t>
            </a:r>
          </a:p>
        </p:txBody>
      </p:sp>
      <p:sp>
        <p:nvSpPr>
          <p:cNvPr id="81" name="Shape 81"/>
          <p:cNvSpPr/>
          <p:nvPr/>
        </p:nvSpPr>
        <p:spPr>
          <a:xfrm>
            <a:off x="1909275" y="1487325"/>
            <a:ext cx="1236000" cy="1832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Step 2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/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Basic graphics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&amp;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physics</a:t>
            </a:r>
          </a:p>
        </p:txBody>
      </p:sp>
      <p:sp>
        <p:nvSpPr>
          <p:cNvPr id="82" name="Shape 82"/>
          <p:cNvSpPr/>
          <p:nvPr/>
        </p:nvSpPr>
        <p:spPr>
          <a:xfrm>
            <a:off x="3578100" y="1487325"/>
            <a:ext cx="1236000" cy="1832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Step 3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/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Advanced graphics</a:t>
            </a:r>
          </a:p>
        </p:txBody>
      </p:sp>
      <p:sp>
        <p:nvSpPr>
          <p:cNvPr id="83" name="Shape 83"/>
          <p:cNvSpPr/>
          <p:nvPr/>
        </p:nvSpPr>
        <p:spPr>
          <a:xfrm>
            <a:off x="6894938" y="1487325"/>
            <a:ext cx="1277700" cy="1832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Step 5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/>
          </a:p>
          <a:p>
            <a:pPr lvl="0" rtl="0" algn="ctr">
              <a:spcBef>
                <a:spcPts val="0"/>
              </a:spcBef>
              <a:buNone/>
            </a:pPr>
            <a:r>
              <a:rPr lang="en" sz="1500"/>
              <a:t>Beta ver.</a:t>
            </a:r>
          </a:p>
        </p:txBody>
      </p:sp>
      <p:sp>
        <p:nvSpPr>
          <p:cNvPr id="84" name="Shape 84"/>
          <p:cNvSpPr/>
          <p:nvPr/>
        </p:nvSpPr>
        <p:spPr>
          <a:xfrm>
            <a:off x="1616604" y="2327091"/>
            <a:ext cx="152400" cy="152400"/>
          </a:xfrm>
          <a:prstGeom prst="ellipse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3285410" y="2327104"/>
            <a:ext cx="152400" cy="152400"/>
          </a:xfrm>
          <a:prstGeom prst="ellipse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/>
        </p:nvSpPr>
        <p:spPr>
          <a:xfrm>
            <a:off x="4954246" y="2327104"/>
            <a:ext cx="152400" cy="152400"/>
          </a:xfrm>
          <a:prstGeom prst="ellipse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/>
          <p:nvPr/>
        </p:nvSpPr>
        <p:spPr>
          <a:xfrm>
            <a:off x="6623059" y="2327104"/>
            <a:ext cx="152400" cy="152400"/>
          </a:xfrm>
          <a:prstGeom prst="ellipse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88" name="Shape 88"/>
          <p:cNvCxnSpPr>
            <a:stCxn id="84" idx="4"/>
            <a:endCxn id="89" idx="0"/>
          </p:cNvCxnSpPr>
          <p:nvPr/>
        </p:nvCxnSpPr>
        <p:spPr>
          <a:xfrm>
            <a:off x="1692804" y="2479491"/>
            <a:ext cx="0" cy="17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9" name="Shape 89"/>
          <p:cNvSpPr/>
          <p:nvPr/>
        </p:nvSpPr>
        <p:spPr>
          <a:xfrm>
            <a:off x="1074875" y="4186223"/>
            <a:ext cx="1236000" cy="4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</a:rPr>
              <a:t>Presentation 1 (10/13)</a:t>
            </a:r>
          </a:p>
        </p:txBody>
      </p:sp>
      <p:cxnSp>
        <p:nvCxnSpPr>
          <p:cNvPr id="90" name="Shape 90"/>
          <p:cNvCxnSpPr>
            <a:stCxn id="85" idx="4"/>
            <a:endCxn id="91" idx="0"/>
          </p:cNvCxnSpPr>
          <p:nvPr/>
        </p:nvCxnSpPr>
        <p:spPr>
          <a:xfrm>
            <a:off x="3361610" y="2479504"/>
            <a:ext cx="0" cy="17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2" name="Shape 92"/>
          <p:cNvCxnSpPr>
            <a:stCxn id="86" idx="4"/>
            <a:endCxn id="93" idx="0"/>
          </p:cNvCxnSpPr>
          <p:nvPr/>
        </p:nvCxnSpPr>
        <p:spPr>
          <a:xfrm>
            <a:off x="5030446" y="2479504"/>
            <a:ext cx="0" cy="17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4" name="Shape 94"/>
          <p:cNvCxnSpPr>
            <a:stCxn id="87" idx="4"/>
            <a:endCxn id="95" idx="0"/>
          </p:cNvCxnSpPr>
          <p:nvPr/>
        </p:nvCxnSpPr>
        <p:spPr>
          <a:xfrm>
            <a:off x="6699259" y="2479504"/>
            <a:ext cx="300" cy="17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1" name="Shape 91"/>
          <p:cNvSpPr/>
          <p:nvPr/>
        </p:nvSpPr>
        <p:spPr>
          <a:xfrm>
            <a:off x="2743679" y="4186223"/>
            <a:ext cx="1236000" cy="4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</a:rPr>
              <a:t>Presentation 2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</a:rPr>
              <a:t>(11/03)</a:t>
            </a:r>
          </a:p>
        </p:txBody>
      </p:sp>
      <p:sp>
        <p:nvSpPr>
          <p:cNvPr id="93" name="Shape 93"/>
          <p:cNvSpPr/>
          <p:nvPr/>
        </p:nvSpPr>
        <p:spPr>
          <a:xfrm>
            <a:off x="4412549" y="4186223"/>
            <a:ext cx="1236000" cy="4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</a:rPr>
              <a:t>Presentation 3</a:t>
            </a:r>
            <a:br>
              <a:rPr lang="en" sz="1200">
                <a:solidFill>
                  <a:srgbClr val="666666"/>
                </a:solidFill>
              </a:rPr>
            </a:br>
            <a:r>
              <a:rPr lang="en" sz="1200">
                <a:solidFill>
                  <a:srgbClr val="666666"/>
                </a:solidFill>
              </a:rPr>
              <a:t>(11/17)</a:t>
            </a:r>
          </a:p>
        </p:txBody>
      </p:sp>
      <p:sp>
        <p:nvSpPr>
          <p:cNvPr id="95" name="Shape 95"/>
          <p:cNvSpPr/>
          <p:nvPr/>
        </p:nvSpPr>
        <p:spPr>
          <a:xfrm>
            <a:off x="6081421" y="4186223"/>
            <a:ext cx="1235999" cy="4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</a:rPr>
              <a:t>Presentation 4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</a:rPr>
              <a:t>(12/01)</a:t>
            </a:r>
          </a:p>
        </p:txBody>
      </p:sp>
      <p:sp>
        <p:nvSpPr>
          <p:cNvPr id="79" name="Shape 79"/>
          <p:cNvSpPr/>
          <p:nvPr/>
        </p:nvSpPr>
        <p:spPr>
          <a:xfrm>
            <a:off x="8291934" y="2327104"/>
            <a:ext cx="152400" cy="152400"/>
          </a:xfrm>
          <a:prstGeom prst="ellipse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96" name="Shape 96"/>
          <p:cNvCxnSpPr>
            <a:stCxn id="79" idx="4"/>
            <a:endCxn id="97" idx="0"/>
          </p:cNvCxnSpPr>
          <p:nvPr/>
        </p:nvCxnSpPr>
        <p:spPr>
          <a:xfrm>
            <a:off x="8368134" y="2479504"/>
            <a:ext cx="300" cy="170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7" name="Shape 97"/>
          <p:cNvSpPr/>
          <p:nvPr/>
        </p:nvSpPr>
        <p:spPr>
          <a:xfrm>
            <a:off x="7750298" y="4186223"/>
            <a:ext cx="1236000" cy="4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</a:rPr>
              <a:t>Final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</a:rPr>
              <a:t>(12/14)</a:t>
            </a:r>
          </a:p>
        </p:txBody>
      </p:sp>
      <p:sp>
        <p:nvSpPr>
          <p:cNvPr id="98" name="Shape 98"/>
          <p:cNvSpPr/>
          <p:nvPr/>
        </p:nvSpPr>
        <p:spPr>
          <a:xfrm>
            <a:off x="5246925" y="1487325"/>
            <a:ext cx="1236000" cy="1832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/>
              <a:t>Step 4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/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Alpha ver.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Step 1: Project setup ( ~ 10/12) 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1000"/>
              </a:spcAft>
            </a:pPr>
            <a:r>
              <a:rPr lang="en"/>
              <a:t>Fundamental Android project</a:t>
            </a:r>
          </a:p>
          <a:p>
            <a:pPr indent="-228600" lvl="1" marL="914400" rtl="0">
              <a:spcBef>
                <a:spcPts val="0"/>
              </a:spcBef>
              <a:spcAft>
                <a:spcPts val="1000"/>
              </a:spcAft>
            </a:pPr>
            <a:r>
              <a:rPr lang="en"/>
              <a:t>Basic modules</a:t>
            </a:r>
          </a:p>
          <a:p>
            <a:pPr indent="-228600" lvl="0" marL="457200" rtl="0">
              <a:spcBef>
                <a:spcPts val="0"/>
              </a:spcBef>
              <a:spcAft>
                <a:spcPts val="1000"/>
              </a:spcAft>
            </a:pPr>
            <a:r>
              <a:rPr lang="en"/>
              <a:t>Basic OpenGL 3D world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Fundamental Android project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87900" y="1152475"/>
            <a:ext cx="3013500" cy="3641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Activities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IntroActivity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MainActivity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ScoreActivity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Models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Drawable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Collider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Deformable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Bubble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Tree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Bird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Map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...</a:t>
            </a:r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2881725" y="1152475"/>
            <a:ext cx="3013500" cy="3641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Views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MyGLSurfaceView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Button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…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Event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EventHandler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SoundHandler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GyroHandler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Utils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Matrix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…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...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GL 3D world + Map generator</a:t>
            </a:r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4571875" y="1076275"/>
            <a:ext cx="4435500" cy="360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1400"/>
              <a:t>Draw a large square first.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1400"/>
              <a:t>Divide it into evenly-spaced small squares.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1400"/>
              <a:t>Pick a point P among the vertices. Let h and r height and radius of the ‘hill’.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1400"/>
              <a:t>For the points X = (x, y, z) such that |X-P| ≤ r, replace the value of y to</a:t>
            </a:r>
            <a:br>
              <a:rPr lang="en" sz="1400"/>
            </a:br>
            <a:r>
              <a:rPr lang="en" sz="1400"/>
              <a:t>y_new = max(h*exp(-(|X-P|/r)^2), y)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1400"/>
              <a:t>This makes a ‘hill’ on the map.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1400"/>
              <a:t>Modifying the formula gives us different kinds of hills. ex) ‘stairs’, ‘cliffs’, etc. </a:t>
            </a:r>
          </a:p>
        </p:txBody>
      </p:sp>
      <p:sp>
        <p:nvSpPr>
          <p:cNvPr id="118" name="Shape 118" title="01">
            <a:hlinkClick r:id="rId3"/>
          </p:cNvPr>
          <p:cNvSpPr/>
          <p:nvPr/>
        </p:nvSpPr>
        <p:spPr>
          <a:xfrm>
            <a:off x="405150" y="1204900"/>
            <a:ext cx="4166725" cy="312505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Rotate view by rotating Android device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5169000" y="1353225"/>
            <a:ext cx="3368400" cy="320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lang="en"/>
              <a:t>Gyroscope sensor</a:t>
            </a:r>
          </a:p>
        </p:txBody>
      </p:sp>
      <p:sp>
        <p:nvSpPr>
          <p:cNvPr id="125" name="Shape 125" title="VID 20161012 225646">
            <a:hlinkClick r:id="rId3"/>
          </p:cNvPr>
          <p:cNvSpPr/>
          <p:nvPr/>
        </p:nvSpPr>
        <p:spPr>
          <a:xfrm>
            <a:off x="491600" y="1353225"/>
            <a:ext cx="4275574" cy="3206674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Move object by blowing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5377625" y="1152475"/>
            <a:ext cx="3454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Android microphone → sound level → </a:t>
            </a:r>
            <a:br>
              <a:rPr lang="en"/>
            </a:br>
            <a:r>
              <a:rPr lang="en"/>
              <a:t>translation matrix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 title="ko">
            <a:hlinkClick r:id="rId3"/>
          </p:cNvPr>
          <p:cNvSpPr/>
          <p:nvPr/>
        </p:nvSpPr>
        <p:spPr>
          <a:xfrm>
            <a:off x="311700" y="1315425"/>
            <a:ext cx="4346325" cy="3259749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Step 2: basic graphics &amp; physics (10/14 ~ 11/02)  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1000"/>
              </a:spcAft>
            </a:pPr>
            <a:r>
              <a:rPr lang="en"/>
              <a:t>Models</a:t>
            </a:r>
          </a:p>
          <a:p>
            <a:pPr indent="-228600" lvl="1" marL="914400" rtl="0">
              <a:spcBef>
                <a:spcPts val="0"/>
              </a:spcBef>
              <a:spcAft>
                <a:spcPts val="1000"/>
              </a:spcAft>
            </a:pPr>
            <a:r>
              <a:rPr lang="en"/>
              <a:t>Bubble</a:t>
            </a:r>
          </a:p>
          <a:p>
            <a:pPr indent="-228600" lvl="1" marL="914400" rtl="0">
              <a:spcBef>
                <a:spcPts val="0"/>
              </a:spcBef>
              <a:spcAft>
                <a:spcPts val="1000"/>
              </a:spcAft>
            </a:pPr>
            <a:r>
              <a:rPr lang="en"/>
              <a:t>Obstacles (e.g., tree)</a:t>
            </a:r>
          </a:p>
          <a:p>
            <a:pPr indent="-228600" lvl="0" marL="457200" rtl="0">
              <a:spcBef>
                <a:spcPts val="0"/>
              </a:spcBef>
              <a:spcAft>
                <a:spcPts val="1000"/>
              </a:spcAft>
            </a:pPr>
            <a:r>
              <a:rPr lang="en"/>
              <a:t>Physics simulation</a:t>
            </a:r>
          </a:p>
          <a:p>
            <a:pPr indent="-228600" lvl="1" marL="914400" rtl="0">
              <a:spcBef>
                <a:spcPts val="0"/>
              </a:spcBef>
              <a:spcAft>
                <a:spcPts val="1000"/>
              </a:spcAft>
            </a:pPr>
            <a:r>
              <a:rPr lang="en"/>
              <a:t>Gravity</a:t>
            </a:r>
          </a:p>
          <a:p>
            <a:pPr indent="-228600" lvl="1" marL="914400" rtl="0">
              <a:spcBef>
                <a:spcPts val="0"/>
              </a:spcBef>
              <a:spcAft>
                <a:spcPts val="1000"/>
              </a:spcAft>
            </a:pPr>
            <a:r>
              <a:rPr lang="en"/>
              <a:t>Hook’s law for spring-mass model</a:t>
            </a:r>
          </a:p>
          <a:p>
            <a:pPr indent="-228600" lvl="1" marL="914400" rtl="0">
              <a:spcBef>
                <a:spcPts val="0"/>
              </a:spcBef>
              <a:spcAft>
                <a:spcPts val="1000"/>
              </a:spcAft>
            </a:pPr>
            <a:r>
              <a:rPr lang="en"/>
              <a:t>Collision</a:t>
            </a:r>
          </a:p>
          <a:p>
            <a:pPr lv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Shape 139"/>
          <p:cNvPicPr preferRelativeResize="0"/>
          <p:nvPr/>
        </p:nvPicPr>
        <p:blipFill rotWithShape="1">
          <a:blip r:embed="rId3">
            <a:alphaModFix/>
          </a:blip>
          <a:srcRect b="11838" l="16531" r="14182" t="7736"/>
          <a:stretch/>
        </p:blipFill>
        <p:spPr>
          <a:xfrm rot="5400000">
            <a:off x="4259289" y="3336101"/>
            <a:ext cx="1284855" cy="118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 rotWithShape="1">
          <a:blip r:embed="rId4">
            <a:alphaModFix/>
          </a:blip>
          <a:srcRect b="8172" l="0" r="0" t="0"/>
          <a:stretch/>
        </p:blipFill>
        <p:spPr>
          <a:xfrm>
            <a:off x="5810100" y="2122599"/>
            <a:ext cx="3118742" cy="295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 rotWithShape="1">
          <a:blip r:embed="rId5">
            <a:alphaModFix/>
          </a:blip>
          <a:srcRect b="12946" l="57571" r="0" t="24325"/>
          <a:stretch/>
        </p:blipFill>
        <p:spPr>
          <a:xfrm>
            <a:off x="4311375" y="1466498"/>
            <a:ext cx="2042860" cy="170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